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3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3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8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6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0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1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0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2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9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7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5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451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63892-61FB-4F81-BFA3-ACC452046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1071368"/>
            <a:ext cx="10993549" cy="1017676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K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B2A10F-7029-4507-8372-51AFD727D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591" y="2410777"/>
            <a:ext cx="10993546" cy="590321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основных структурных составляющих научной статьи</a:t>
            </a:r>
            <a:endParaRPr lang="ru-KZ" sz="2000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410A0-95E8-4C61-A3F8-42D1491B655C}"/>
              </a:ext>
            </a:extLst>
          </p:cNvPr>
          <p:cNvSpPr txBox="1"/>
          <p:nvPr/>
        </p:nvSpPr>
        <p:spPr>
          <a:xfrm>
            <a:off x="6951133" y="4961467"/>
            <a:ext cx="421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C000"/>
                </a:solidFill>
              </a:rPr>
              <a:t>PhD, </a:t>
            </a:r>
            <a:r>
              <a:rPr lang="kk-KZ" sz="2000" dirty="0">
                <a:solidFill>
                  <a:srgbClr val="FFC000"/>
                </a:solidFill>
              </a:rPr>
              <a:t>и</a:t>
            </a:r>
            <a:r>
              <a:rPr lang="ru-RU" sz="2000" dirty="0">
                <a:solidFill>
                  <a:srgbClr val="FFC000"/>
                </a:solidFill>
              </a:rPr>
              <a:t>.о. доцента – </a:t>
            </a:r>
            <a:r>
              <a:rPr lang="ru-RU" sz="2000" dirty="0" err="1">
                <a:solidFill>
                  <a:srgbClr val="FFC000"/>
                </a:solidFill>
              </a:rPr>
              <a:t>Карюкин</a:t>
            </a:r>
            <a:r>
              <a:rPr lang="ru-RU" sz="2000" dirty="0">
                <a:solidFill>
                  <a:srgbClr val="FFC000"/>
                </a:solidFill>
              </a:rPr>
              <a:t> В.И.</a:t>
            </a:r>
            <a:endParaRPr lang="ru-KZ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2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B4CD3-0C20-48EA-AC9E-A02C8385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Заголовок статьи</a:t>
            </a:r>
            <a:endParaRPr lang="ru-KZ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EB53DB-6A7C-4227-87BB-2575BC405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4524465"/>
            <a:ext cx="11029615" cy="1334334"/>
          </a:xfrm>
        </p:spPr>
        <p:txBody>
          <a:bodyPr/>
          <a:lstStyle/>
          <a:p>
            <a:r>
              <a:rPr lang="ru-RU" dirty="0"/>
              <a:t>Заголовок должен быть кратким, точным и информативным. Он отражает основную идею исследования, подчеркивает объект и предмет работы, а также может содержать ключевые слова, необходимые для индексирования в научных базах данных.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17293C-513E-4358-8061-3F1A19268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36" y="1892114"/>
            <a:ext cx="7447528" cy="245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3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041D2-940B-4DB9-8EC6-15367510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Ключевые слова</a:t>
            </a:r>
            <a:endParaRPr lang="ru-KZ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00E54-25C2-4BDE-8E81-7EE08D3DE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32896"/>
            <a:ext cx="11029615" cy="1519437"/>
          </a:xfrm>
        </p:spPr>
        <p:txBody>
          <a:bodyPr/>
          <a:lstStyle/>
          <a:p>
            <a:r>
              <a:rPr lang="kk-KZ" dirty="0"/>
              <a:t>В ключевых словах записываются самые наиболее важные слова</a:t>
            </a:r>
            <a:r>
              <a:rPr lang="ru-RU" dirty="0"/>
              <a:t>, отображающие область и предмет исследования. </a:t>
            </a:r>
          </a:p>
          <a:p>
            <a:r>
              <a:rPr lang="ru-RU" dirty="0"/>
              <a:t>По ключевым словам в основном осуществляется индексирование и поиск статьи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41962B-6457-4E7B-AD32-8F3DEAEC2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355" y="3852333"/>
            <a:ext cx="6873287" cy="111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4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0F2E7-8E49-4F19-9334-B4A63D8C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Abstract</a:t>
            </a:r>
            <a:endParaRPr lang="ru-KZ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973D16-DFD0-4D5C-8216-A62984CE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593" y="2036563"/>
            <a:ext cx="4752808" cy="3966303"/>
          </a:xfrm>
        </p:spPr>
        <p:txBody>
          <a:bodyPr>
            <a:normAutofit/>
          </a:bodyPr>
          <a:lstStyle/>
          <a:p>
            <a:r>
              <a:rPr lang="kk-KZ" dirty="0"/>
              <a:t>В </a:t>
            </a:r>
            <a:r>
              <a:rPr lang="en-US" dirty="0"/>
              <a:t>Abstract </a:t>
            </a:r>
            <a:r>
              <a:rPr lang="kk-KZ" dirty="0"/>
              <a:t>описывается краткое содержание статьи, с основной идеей, анализом данных, модели и результатов исследования</a:t>
            </a:r>
          </a:p>
          <a:p>
            <a:r>
              <a:rPr lang="ru-RU" dirty="0"/>
              <a:t>Зачастую по </a:t>
            </a:r>
            <a:r>
              <a:rPr lang="en-US" dirty="0"/>
              <a:t>Abstract </a:t>
            </a:r>
            <a:r>
              <a:rPr lang="kk-KZ" dirty="0"/>
              <a:t>статья оценивается </a:t>
            </a:r>
            <a:r>
              <a:rPr lang="ru-RU" dirty="0"/>
              <a:t>читателями, насколько она им подходит для их научных исследования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E8C4F2-FB6C-4D13-9E55-1586CB148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628" y="1968829"/>
            <a:ext cx="4670837" cy="48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0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C1A3D-B66A-4312-92D2-FD59DDF7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0651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Введение</a:t>
            </a:r>
            <a:endParaRPr lang="ru-KZ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0DBF5-A4CB-4042-B976-C70B5B262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3533608" cy="3788504"/>
          </a:xfrm>
        </p:spPr>
        <p:txBody>
          <a:bodyPr/>
          <a:lstStyle/>
          <a:p>
            <a:r>
              <a:rPr lang="ru-RU" dirty="0"/>
              <a:t>Во введении описывается вводная часть работы, задел исследования и переход к основной методологической части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54471-B67E-41AC-BC96-0B9887A6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947" y="1828799"/>
            <a:ext cx="4204105" cy="51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8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A736-73B4-45F2-9737-4BFE3540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724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Литературный обзор</a:t>
            </a:r>
            <a:endParaRPr lang="ru-KZ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D6B24-AF9D-4333-8ABE-2060DA14E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4481875" cy="4203371"/>
          </a:xfrm>
        </p:spPr>
        <p:txBody>
          <a:bodyPr/>
          <a:lstStyle/>
          <a:p>
            <a:r>
              <a:rPr lang="ru-RU" dirty="0"/>
              <a:t>Литературный обзор представляет список робот, которые связаны с данной областью и тематикой исследования. Авторы цитируют данные работы и описывают их краткое содержание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025803-0625-4CA4-96D2-AFDABF44F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187" y="1817458"/>
            <a:ext cx="4044213" cy="49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6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48ED5-DC19-4908-9008-A21087CE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Методология</a:t>
            </a:r>
            <a:endParaRPr lang="ru-KZ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ACB3EC-7E04-45CE-9824-9E30EEE27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4151675" cy="4135637"/>
          </a:xfrm>
        </p:spPr>
        <p:txBody>
          <a:bodyPr/>
          <a:lstStyle/>
          <a:p>
            <a:r>
              <a:rPr lang="ru-RU" dirty="0"/>
              <a:t>Методология представляет собой основную часть статьи, в которой подробно описывается, какой подход используется в данном исследовании.</a:t>
            </a:r>
          </a:p>
          <a:p>
            <a:r>
              <a:rPr lang="ru-RU" dirty="0"/>
              <a:t>Методология зачастую включает большое количество подразделов, каждый из которых отображает определенную часть выполняемых задач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145604-1C05-485E-BC40-0EA9C171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076" y="2180496"/>
            <a:ext cx="6192114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2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A8C6E-094E-41F2-AD8F-33E41FA0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Экспериментальные результаты</a:t>
            </a:r>
            <a:endParaRPr lang="ru-KZ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F94AE-C1E1-439E-9A97-8E2EA7F2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956941" cy="2002037"/>
          </a:xfrm>
        </p:spPr>
        <p:txBody>
          <a:bodyPr/>
          <a:lstStyle/>
          <a:p>
            <a:r>
              <a:rPr lang="ru-RU" dirty="0"/>
              <a:t>Экспериментальные результаты показывают все полученные результаты исследования.</a:t>
            </a:r>
          </a:p>
          <a:p>
            <a:r>
              <a:rPr lang="ru-RU" dirty="0"/>
              <a:t>Они в основном оформляются в виде графиков, фигур и сводных таблиц.</a:t>
            </a:r>
          </a:p>
          <a:p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D8CA1C-086E-4BC1-84FE-2ABEEDAEF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4121256"/>
            <a:ext cx="4878275" cy="24001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1FFE28-B8E4-4BF3-B514-853041CA2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996" y="2053496"/>
            <a:ext cx="4965039" cy="36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7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C4E97-9441-4301-DC65-574D2EBC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Заключение</a:t>
            </a:r>
            <a:endParaRPr lang="ru-KZ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31E17-A49B-FCC3-6E4F-A31D4F6F3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402459"/>
          </a:xfrm>
        </p:spPr>
        <p:txBody>
          <a:bodyPr/>
          <a:lstStyle/>
          <a:p>
            <a:r>
              <a:rPr lang="kk-KZ" dirty="0"/>
              <a:t>В заключении описываются выводы по научной статье</a:t>
            </a:r>
            <a:r>
              <a:rPr lang="ru-RU" dirty="0"/>
              <a:t>, включая полученные результаты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57658527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90</TotalTime>
  <Words>232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Corbel</vt:lpstr>
      <vt:lpstr>Gill Sans MT</vt:lpstr>
      <vt:lpstr>Times New Roman</vt:lpstr>
      <vt:lpstr>Wingdings 2</vt:lpstr>
      <vt:lpstr>Дивиденд</vt:lpstr>
      <vt:lpstr>Лекция 2</vt:lpstr>
      <vt:lpstr>Заголовок статьи</vt:lpstr>
      <vt:lpstr>Ключевые слова</vt:lpstr>
      <vt:lpstr>Abstract</vt:lpstr>
      <vt:lpstr>Введение</vt:lpstr>
      <vt:lpstr>Литературный обзор</vt:lpstr>
      <vt:lpstr>Методология</vt:lpstr>
      <vt:lpstr>Экспериментальные результаты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</dc:title>
  <dc:creator>RTX2070_Super</dc:creator>
  <cp:lastModifiedBy>Владислав Карюкин</cp:lastModifiedBy>
  <cp:revision>5</cp:revision>
  <dcterms:created xsi:type="dcterms:W3CDTF">2025-09-22T09:50:27Z</dcterms:created>
  <dcterms:modified xsi:type="dcterms:W3CDTF">2025-10-05T13:30:34Z</dcterms:modified>
</cp:coreProperties>
</file>